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3045619"/>
            <a:ext cx="9033122" cy="1974863"/>
            <a:chOff x="0" y="0"/>
            <a:chExt cx="12044163" cy="26331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4163" cy="2633151"/>
            </a:xfrm>
            <a:custGeom>
              <a:avLst/>
              <a:gdLst/>
              <a:ahLst/>
              <a:cxnLst/>
              <a:rect r="r" b="b" t="t" l="l"/>
              <a:pathLst>
                <a:path h="2633151" w="12044163">
                  <a:moveTo>
                    <a:pt x="0" y="0"/>
                  </a:moveTo>
                  <a:lnTo>
                    <a:pt x="12044163" y="0"/>
                  </a:lnTo>
                  <a:lnTo>
                    <a:pt x="12044163" y="2633151"/>
                  </a:lnTo>
                  <a:lnTo>
                    <a:pt x="0" y="26331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044163" cy="26617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Credit Card Fraud Detection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356795"/>
            <a:ext cx="9445526" cy="1324559"/>
            <a:chOff x="0" y="0"/>
            <a:chExt cx="12594035" cy="17660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766079"/>
            </a:xfrm>
            <a:custGeom>
              <a:avLst/>
              <a:gdLst/>
              <a:ahLst/>
              <a:cxnLst/>
              <a:rect r="r" b="b" t="t" l="l"/>
              <a:pathLst>
                <a:path h="17660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766079"/>
                  </a:lnTo>
                  <a:lnTo>
                    <a:pt x="0" y="176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8518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Presentation by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129361"/>
            <a:ext cx="9445526" cy="1324559"/>
            <a:chOff x="0" y="0"/>
            <a:chExt cx="12594035" cy="17660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766079"/>
            </a:xfrm>
            <a:custGeom>
              <a:avLst/>
              <a:gdLst/>
              <a:ahLst/>
              <a:cxnLst/>
              <a:rect r="r" b="b" t="t" l="l"/>
              <a:pathLst>
                <a:path h="17660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766079"/>
                  </a:lnTo>
                  <a:lnTo>
                    <a:pt x="0" y="176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18518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Mirza Nazmul Bari Baig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8" y="5682109"/>
            <a:ext cx="9445526" cy="1324559"/>
            <a:chOff x="0" y="0"/>
            <a:chExt cx="12594035" cy="17660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1766079"/>
            </a:xfrm>
            <a:custGeom>
              <a:avLst/>
              <a:gdLst/>
              <a:ahLst/>
              <a:cxnLst/>
              <a:rect r="r" b="b" t="t" l="l"/>
              <a:pathLst>
                <a:path h="17660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766079"/>
                  </a:lnTo>
                  <a:lnTo>
                    <a:pt x="0" y="176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594035" cy="18518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Mohammad Fahad Raza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2238" y="6234856"/>
            <a:ext cx="9445526" cy="1324559"/>
            <a:chOff x="0" y="0"/>
            <a:chExt cx="12594035" cy="17660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94035" cy="1766079"/>
            </a:xfrm>
            <a:custGeom>
              <a:avLst/>
              <a:gdLst/>
              <a:ahLst/>
              <a:cxnLst/>
              <a:rect r="r" b="b" t="t" l="l"/>
              <a:pathLst>
                <a:path h="17660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766079"/>
                  </a:lnTo>
                  <a:lnTo>
                    <a:pt x="0" y="176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2594035" cy="18518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Arunoday Setu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238" y="6787604"/>
            <a:ext cx="9445526" cy="1324559"/>
            <a:chOff x="0" y="0"/>
            <a:chExt cx="12594035" cy="17660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94035" cy="1766079"/>
            </a:xfrm>
            <a:custGeom>
              <a:avLst/>
              <a:gdLst/>
              <a:ahLst/>
              <a:cxnLst/>
              <a:rect r="r" b="b" t="t" l="l"/>
              <a:pathLst>
                <a:path h="17660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766079"/>
                  </a:lnTo>
                  <a:lnTo>
                    <a:pt x="0" y="176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2594035" cy="18518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Ashish Nahak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830813"/>
            <a:ext cx="7088237" cy="1204772"/>
            <a:chOff x="0" y="0"/>
            <a:chExt cx="9450983" cy="1606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606362"/>
            </a:xfrm>
            <a:custGeom>
              <a:avLst/>
              <a:gdLst/>
              <a:ahLst/>
              <a:cxnLst/>
              <a:rect r="r" b="b" t="t" l="l"/>
              <a:pathLst>
                <a:path h="1606362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606362"/>
                  </a:lnTo>
                  <a:lnTo>
                    <a:pt x="0" y="1606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6349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Future Scope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2385269"/>
            <a:ext cx="2047429" cy="1643211"/>
            <a:chOff x="0" y="0"/>
            <a:chExt cx="2729905" cy="21909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717292" cy="2178304"/>
            </a:xfrm>
            <a:custGeom>
              <a:avLst/>
              <a:gdLst/>
              <a:ahLst/>
              <a:cxnLst/>
              <a:rect r="r" b="b" t="t" l="l"/>
              <a:pathLst>
                <a:path h="2178304" w="27172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2558288" y="0"/>
                  </a:lnTo>
                  <a:cubicBezTo>
                    <a:pt x="2646045" y="0"/>
                    <a:pt x="2717292" y="71120"/>
                    <a:pt x="2717292" y="158750"/>
                  </a:cubicBezTo>
                  <a:lnTo>
                    <a:pt x="2717292" y="2019427"/>
                  </a:lnTo>
                  <a:cubicBezTo>
                    <a:pt x="2717292" y="2107057"/>
                    <a:pt x="2646172" y="2178177"/>
                    <a:pt x="2558288" y="2178177"/>
                  </a:cubicBezTo>
                  <a:lnTo>
                    <a:pt x="159004" y="2178177"/>
                  </a:lnTo>
                  <a:cubicBezTo>
                    <a:pt x="71120" y="2178304"/>
                    <a:pt x="0" y="2107184"/>
                    <a:pt x="0" y="201942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9992" cy="2190877"/>
            </a:xfrm>
            <a:custGeom>
              <a:avLst/>
              <a:gdLst/>
              <a:ahLst/>
              <a:cxnLst/>
              <a:rect r="r" b="b" t="t" l="l"/>
              <a:pathLst>
                <a:path h="2190877" w="27299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2564638" y="0"/>
                  </a:lnTo>
                  <a:lnTo>
                    <a:pt x="2564638" y="6350"/>
                  </a:lnTo>
                  <a:lnTo>
                    <a:pt x="2564638" y="0"/>
                  </a:lnTo>
                  <a:cubicBezTo>
                    <a:pt x="2655951" y="0"/>
                    <a:pt x="2729992" y="73914"/>
                    <a:pt x="2729992" y="165100"/>
                  </a:cubicBezTo>
                  <a:lnTo>
                    <a:pt x="2723642" y="165100"/>
                  </a:lnTo>
                  <a:lnTo>
                    <a:pt x="2729992" y="165100"/>
                  </a:lnTo>
                  <a:lnTo>
                    <a:pt x="2729992" y="2025777"/>
                  </a:lnTo>
                  <a:lnTo>
                    <a:pt x="2723642" y="2025777"/>
                  </a:lnTo>
                  <a:lnTo>
                    <a:pt x="2729992" y="2025777"/>
                  </a:lnTo>
                  <a:cubicBezTo>
                    <a:pt x="2729992" y="2116963"/>
                    <a:pt x="2655951" y="2190877"/>
                    <a:pt x="2564638" y="2190877"/>
                  </a:cubicBezTo>
                  <a:lnTo>
                    <a:pt x="2564638" y="2184527"/>
                  </a:lnTo>
                  <a:lnTo>
                    <a:pt x="2564638" y="2190877"/>
                  </a:lnTo>
                  <a:lnTo>
                    <a:pt x="165354" y="2190877"/>
                  </a:lnTo>
                  <a:lnTo>
                    <a:pt x="165354" y="2184527"/>
                  </a:lnTo>
                  <a:lnTo>
                    <a:pt x="165354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026" y="2178177"/>
                    <a:pt x="165354" y="2178177"/>
                  </a:cubicBezTo>
                  <a:lnTo>
                    <a:pt x="2564638" y="2178177"/>
                  </a:lnTo>
                  <a:cubicBezTo>
                    <a:pt x="2648966" y="2178177"/>
                    <a:pt x="2717292" y="2109978"/>
                    <a:pt x="2717292" y="2025777"/>
                  </a:cubicBezTo>
                  <a:lnTo>
                    <a:pt x="2717292" y="165100"/>
                  </a:lnTo>
                  <a:cubicBezTo>
                    <a:pt x="2717292" y="80899"/>
                    <a:pt x="2648966" y="12700"/>
                    <a:pt x="25646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11834" y="2957661"/>
            <a:ext cx="398710" cy="613496"/>
            <a:chOff x="0" y="0"/>
            <a:chExt cx="531613" cy="8179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613" cy="817994"/>
            </a:xfrm>
            <a:custGeom>
              <a:avLst/>
              <a:gdLst/>
              <a:ahLst/>
              <a:cxnLst/>
              <a:rect r="r" b="b" t="t" l="l"/>
              <a:pathLst>
                <a:path h="81799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17994"/>
                  </a:lnTo>
                  <a:lnTo>
                    <a:pt x="0" y="817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531613" cy="9322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b="true" sz="3125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13659" y="2673549"/>
            <a:ext cx="3544044" cy="537527"/>
            <a:chOff x="0" y="0"/>
            <a:chExt cx="4725392" cy="716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Advanced Sampling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13659" y="3286571"/>
            <a:ext cx="7844581" cy="453629"/>
            <a:chOff x="0" y="0"/>
            <a:chExt cx="10459442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59441" cy="604838"/>
            </a:xfrm>
            <a:custGeom>
              <a:avLst/>
              <a:gdLst/>
              <a:ahLst/>
              <a:cxnLst/>
              <a:rect r="r" b="b" t="t" l="l"/>
              <a:pathLst>
                <a:path h="604838" w="10459441">
                  <a:moveTo>
                    <a:pt x="0" y="0"/>
                  </a:moveTo>
                  <a:lnTo>
                    <a:pt x="10459441" y="0"/>
                  </a:lnTo>
                  <a:lnTo>
                    <a:pt x="10459441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5944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Replace undersampling with SMOTE for better class balance.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171825" y="4004667"/>
            <a:ext cx="13982254" cy="19050"/>
            <a:chOff x="0" y="0"/>
            <a:chExt cx="18643005" cy="25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642964" cy="25400"/>
            </a:xfrm>
            <a:custGeom>
              <a:avLst/>
              <a:gdLst/>
              <a:ahLst/>
              <a:cxnLst/>
              <a:rect r="r" b="b" t="t" l="l"/>
              <a:pathLst>
                <a:path h="25400" w="1864296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630264" y="0"/>
                  </a:lnTo>
                  <a:cubicBezTo>
                    <a:pt x="18637250" y="0"/>
                    <a:pt x="18642964" y="5715"/>
                    <a:pt x="18642964" y="12700"/>
                  </a:cubicBezTo>
                  <a:cubicBezTo>
                    <a:pt x="18642964" y="19685"/>
                    <a:pt x="18637250" y="25400"/>
                    <a:pt x="1863026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87475" y="4160639"/>
            <a:ext cx="4085333" cy="1643211"/>
            <a:chOff x="0" y="0"/>
            <a:chExt cx="5447110" cy="21909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5434457" cy="2178177"/>
            </a:xfrm>
            <a:custGeom>
              <a:avLst/>
              <a:gdLst/>
              <a:ahLst/>
              <a:cxnLst/>
              <a:rect r="r" b="b" t="t" l="l"/>
              <a:pathLst>
                <a:path h="2178177" w="543445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5275072" y="0"/>
                  </a:lnTo>
                  <a:cubicBezTo>
                    <a:pt x="5363083" y="0"/>
                    <a:pt x="5434457" y="71120"/>
                    <a:pt x="5434457" y="158750"/>
                  </a:cubicBezTo>
                  <a:lnTo>
                    <a:pt x="5434457" y="2019427"/>
                  </a:lnTo>
                  <a:cubicBezTo>
                    <a:pt x="5434457" y="2107057"/>
                    <a:pt x="5363083" y="2178177"/>
                    <a:pt x="5275072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47157" cy="2190877"/>
            </a:xfrm>
            <a:custGeom>
              <a:avLst/>
              <a:gdLst/>
              <a:ahLst/>
              <a:cxnLst/>
              <a:rect r="r" b="b" t="t" l="l"/>
              <a:pathLst>
                <a:path h="2190877" w="5447157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5281422" y="0"/>
                  </a:lnTo>
                  <a:lnTo>
                    <a:pt x="5281422" y="6350"/>
                  </a:lnTo>
                  <a:lnTo>
                    <a:pt x="5281422" y="0"/>
                  </a:lnTo>
                  <a:cubicBezTo>
                    <a:pt x="5372862" y="0"/>
                    <a:pt x="5447157" y="73914"/>
                    <a:pt x="5447157" y="165100"/>
                  </a:cubicBezTo>
                  <a:lnTo>
                    <a:pt x="5440807" y="165100"/>
                  </a:lnTo>
                  <a:lnTo>
                    <a:pt x="5447157" y="165100"/>
                  </a:lnTo>
                  <a:lnTo>
                    <a:pt x="5447157" y="2025777"/>
                  </a:lnTo>
                  <a:lnTo>
                    <a:pt x="5440807" y="2025777"/>
                  </a:lnTo>
                  <a:lnTo>
                    <a:pt x="5447157" y="2025777"/>
                  </a:lnTo>
                  <a:cubicBezTo>
                    <a:pt x="5447157" y="2116963"/>
                    <a:pt x="5372989" y="2190877"/>
                    <a:pt x="5281422" y="2190877"/>
                  </a:cubicBezTo>
                  <a:lnTo>
                    <a:pt x="5281422" y="2184527"/>
                  </a:lnTo>
                  <a:lnTo>
                    <a:pt x="5281422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5281422" y="2178177"/>
                  </a:lnTo>
                  <a:cubicBezTo>
                    <a:pt x="5365877" y="2178177"/>
                    <a:pt x="5434457" y="2109851"/>
                    <a:pt x="5434457" y="2025777"/>
                  </a:cubicBezTo>
                  <a:lnTo>
                    <a:pt x="5434457" y="165100"/>
                  </a:lnTo>
                  <a:cubicBezTo>
                    <a:pt x="5434457" y="80899"/>
                    <a:pt x="5366004" y="12700"/>
                    <a:pt x="5281422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830711" y="4733032"/>
            <a:ext cx="398710" cy="613496"/>
            <a:chOff x="0" y="0"/>
            <a:chExt cx="531613" cy="8179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1613" cy="817994"/>
            </a:xfrm>
            <a:custGeom>
              <a:avLst/>
              <a:gdLst/>
              <a:ahLst/>
              <a:cxnLst/>
              <a:rect r="r" b="b" t="t" l="l"/>
              <a:pathLst>
                <a:path h="81799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17994"/>
                  </a:lnTo>
                  <a:lnTo>
                    <a:pt x="0" y="817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531613" cy="9322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b="true" sz="3125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51561" y="4448919"/>
            <a:ext cx="3544044" cy="537527"/>
            <a:chOff x="0" y="0"/>
            <a:chExt cx="4725392" cy="7167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Improved Models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51561" y="5061942"/>
            <a:ext cx="6558557" cy="453629"/>
            <a:chOff x="0" y="0"/>
            <a:chExt cx="8744743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44743" cy="604838"/>
            </a:xfrm>
            <a:custGeom>
              <a:avLst/>
              <a:gdLst/>
              <a:ahLst/>
              <a:cxnLst/>
              <a:rect r="r" b="b" t="t" l="l"/>
              <a:pathLst>
                <a:path h="604838" w="8744743">
                  <a:moveTo>
                    <a:pt x="0" y="0"/>
                  </a:moveTo>
                  <a:lnTo>
                    <a:pt x="8744743" y="0"/>
                  </a:lnTo>
                  <a:lnTo>
                    <a:pt x="874474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874474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Integrate advanced algorithms for higher accuracy.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209729" y="5780037"/>
            <a:ext cx="11944350" cy="19050"/>
            <a:chOff x="0" y="0"/>
            <a:chExt cx="15925800" cy="25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925800" cy="25400"/>
            </a:xfrm>
            <a:custGeom>
              <a:avLst/>
              <a:gdLst/>
              <a:ahLst/>
              <a:cxnLst/>
              <a:rect r="r" b="b" t="t" l="l"/>
              <a:pathLst>
                <a:path h="25400" w="159258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5913100" y="0"/>
                  </a:lnTo>
                  <a:cubicBezTo>
                    <a:pt x="15920086" y="0"/>
                    <a:pt x="15925800" y="5715"/>
                    <a:pt x="15925800" y="12700"/>
                  </a:cubicBezTo>
                  <a:cubicBezTo>
                    <a:pt x="15925800" y="19685"/>
                    <a:pt x="15920086" y="25400"/>
                    <a:pt x="1591310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87475" y="5936010"/>
            <a:ext cx="6123235" cy="1643211"/>
            <a:chOff x="0" y="0"/>
            <a:chExt cx="8164313" cy="21909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151622" cy="2178177"/>
            </a:xfrm>
            <a:custGeom>
              <a:avLst/>
              <a:gdLst/>
              <a:ahLst/>
              <a:cxnLst/>
              <a:rect r="r" b="b" t="t" l="l"/>
              <a:pathLst>
                <a:path h="2178177" w="815162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7992110" y="0"/>
                  </a:lnTo>
                  <a:cubicBezTo>
                    <a:pt x="8080121" y="0"/>
                    <a:pt x="8151622" y="71120"/>
                    <a:pt x="8151622" y="158750"/>
                  </a:cubicBezTo>
                  <a:lnTo>
                    <a:pt x="8151622" y="2019427"/>
                  </a:lnTo>
                  <a:cubicBezTo>
                    <a:pt x="8151622" y="2107057"/>
                    <a:pt x="8080248" y="2178177"/>
                    <a:pt x="7992110" y="2178177"/>
                  </a:cubicBezTo>
                  <a:lnTo>
                    <a:pt x="159512" y="2178177"/>
                  </a:lnTo>
                  <a:cubicBezTo>
                    <a:pt x="71501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64322" cy="2190877"/>
            </a:xfrm>
            <a:custGeom>
              <a:avLst/>
              <a:gdLst/>
              <a:ahLst/>
              <a:cxnLst/>
              <a:rect r="r" b="b" t="t" l="l"/>
              <a:pathLst>
                <a:path h="2190877" w="816432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7998460" y="0"/>
                  </a:lnTo>
                  <a:lnTo>
                    <a:pt x="7998460" y="6350"/>
                  </a:lnTo>
                  <a:lnTo>
                    <a:pt x="7998460" y="0"/>
                  </a:lnTo>
                  <a:cubicBezTo>
                    <a:pt x="8090027" y="0"/>
                    <a:pt x="8164322" y="73914"/>
                    <a:pt x="8164322" y="165100"/>
                  </a:cubicBezTo>
                  <a:lnTo>
                    <a:pt x="8157972" y="165100"/>
                  </a:lnTo>
                  <a:lnTo>
                    <a:pt x="8164322" y="165100"/>
                  </a:lnTo>
                  <a:lnTo>
                    <a:pt x="8164322" y="2025777"/>
                  </a:lnTo>
                  <a:lnTo>
                    <a:pt x="8157972" y="2025777"/>
                  </a:lnTo>
                  <a:lnTo>
                    <a:pt x="8164322" y="2025777"/>
                  </a:lnTo>
                  <a:cubicBezTo>
                    <a:pt x="8164322" y="2116963"/>
                    <a:pt x="8090027" y="2190877"/>
                    <a:pt x="7998460" y="2190877"/>
                  </a:cubicBezTo>
                  <a:lnTo>
                    <a:pt x="7998460" y="2184527"/>
                  </a:lnTo>
                  <a:lnTo>
                    <a:pt x="7998460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7998460" y="2178177"/>
                  </a:lnTo>
                  <a:cubicBezTo>
                    <a:pt x="8083042" y="2178177"/>
                    <a:pt x="8151622" y="2109851"/>
                    <a:pt x="8151622" y="2025777"/>
                  </a:cubicBezTo>
                  <a:lnTo>
                    <a:pt x="8151622" y="165100"/>
                  </a:lnTo>
                  <a:cubicBezTo>
                    <a:pt x="8151622" y="80899"/>
                    <a:pt x="8083042" y="12700"/>
                    <a:pt x="799846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3849738" y="6508402"/>
            <a:ext cx="398710" cy="613496"/>
            <a:chOff x="0" y="0"/>
            <a:chExt cx="531613" cy="81799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31613" cy="817994"/>
            </a:xfrm>
            <a:custGeom>
              <a:avLst/>
              <a:gdLst/>
              <a:ahLst/>
              <a:cxnLst/>
              <a:rect r="r" b="b" t="t" l="l"/>
              <a:pathLst>
                <a:path h="81799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17994"/>
                  </a:lnTo>
                  <a:lnTo>
                    <a:pt x="0" y="817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14300"/>
              <a:ext cx="531613" cy="9322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b="true" sz="3125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389465" y="6224290"/>
            <a:ext cx="3544044" cy="537527"/>
            <a:chOff x="0" y="0"/>
            <a:chExt cx="4725392" cy="71670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Real-Time Integration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89465" y="6837312"/>
            <a:ext cx="7256710" cy="876805"/>
            <a:chOff x="0" y="0"/>
            <a:chExt cx="9675613" cy="116907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75613" cy="1169073"/>
            </a:xfrm>
            <a:custGeom>
              <a:avLst/>
              <a:gdLst/>
              <a:ahLst/>
              <a:cxnLst/>
              <a:rect r="r" b="b" t="t" l="l"/>
              <a:pathLst>
                <a:path h="1169073" w="9675613">
                  <a:moveTo>
                    <a:pt x="0" y="0"/>
                  </a:moveTo>
                  <a:lnTo>
                    <a:pt x="9675613" y="0"/>
                  </a:lnTo>
                  <a:lnTo>
                    <a:pt x="9675613" y="1169073"/>
                  </a:lnTo>
                  <a:lnTo>
                    <a:pt x="0" y="1169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85725"/>
              <a:ext cx="9675613" cy="12547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Connect to live data pipelines for instant fraud detection.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247632" y="7555409"/>
            <a:ext cx="9906446" cy="19050"/>
            <a:chOff x="0" y="0"/>
            <a:chExt cx="13208595" cy="25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3208636" cy="25400"/>
            </a:xfrm>
            <a:custGeom>
              <a:avLst/>
              <a:gdLst/>
              <a:ahLst/>
              <a:cxnLst/>
              <a:rect r="r" b="b" t="t" l="l"/>
              <a:pathLst>
                <a:path h="25400" w="1320863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195936" y="0"/>
                  </a:lnTo>
                  <a:cubicBezTo>
                    <a:pt x="13202921" y="0"/>
                    <a:pt x="13208636" y="5715"/>
                    <a:pt x="13208636" y="12700"/>
                  </a:cubicBezTo>
                  <a:cubicBezTo>
                    <a:pt x="13208636" y="19685"/>
                    <a:pt x="13202921" y="25400"/>
                    <a:pt x="1319593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87475" y="7711380"/>
            <a:ext cx="8161288" cy="1643211"/>
            <a:chOff x="0" y="0"/>
            <a:chExt cx="10881717" cy="219094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6350" y="6350"/>
              <a:ext cx="1086904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869041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709529" y="0"/>
                  </a:lnTo>
                  <a:cubicBezTo>
                    <a:pt x="10797667" y="0"/>
                    <a:pt x="10869041" y="71120"/>
                    <a:pt x="10869041" y="158750"/>
                  </a:cubicBezTo>
                  <a:lnTo>
                    <a:pt x="10869041" y="2019427"/>
                  </a:lnTo>
                  <a:cubicBezTo>
                    <a:pt x="10869041" y="2107057"/>
                    <a:pt x="10797667" y="2178177"/>
                    <a:pt x="10709529" y="2178177"/>
                  </a:cubicBezTo>
                  <a:lnTo>
                    <a:pt x="159512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0881741" cy="2190877"/>
            </a:xfrm>
            <a:custGeom>
              <a:avLst/>
              <a:gdLst/>
              <a:ahLst/>
              <a:cxnLst/>
              <a:rect r="r" b="b" t="t" l="l"/>
              <a:pathLst>
                <a:path h="2190877" w="10881741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715879" y="0"/>
                  </a:lnTo>
                  <a:lnTo>
                    <a:pt x="10715879" y="6350"/>
                  </a:lnTo>
                  <a:lnTo>
                    <a:pt x="10715879" y="0"/>
                  </a:lnTo>
                  <a:cubicBezTo>
                    <a:pt x="10807447" y="0"/>
                    <a:pt x="10881741" y="73914"/>
                    <a:pt x="10881741" y="165100"/>
                  </a:cubicBezTo>
                  <a:lnTo>
                    <a:pt x="10875391" y="165100"/>
                  </a:lnTo>
                  <a:lnTo>
                    <a:pt x="10881741" y="165100"/>
                  </a:lnTo>
                  <a:lnTo>
                    <a:pt x="10881741" y="2025777"/>
                  </a:lnTo>
                  <a:lnTo>
                    <a:pt x="10875391" y="2025777"/>
                  </a:lnTo>
                  <a:lnTo>
                    <a:pt x="10881741" y="2025777"/>
                  </a:lnTo>
                  <a:cubicBezTo>
                    <a:pt x="10881741" y="2116963"/>
                    <a:pt x="10807447" y="2190877"/>
                    <a:pt x="10715879" y="2190877"/>
                  </a:cubicBezTo>
                  <a:lnTo>
                    <a:pt x="10715879" y="2184527"/>
                  </a:lnTo>
                  <a:lnTo>
                    <a:pt x="10715879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10715879" y="2178177"/>
                  </a:lnTo>
                  <a:cubicBezTo>
                    <a:pt x="10800461" y="2178177"/>
                    <a:pt x="10869041" y="2109851"/>
                    <a:pt x="10869041" y="2025777"/>
                  </a:cubicBezTo>
                  <a:lnTo>
                    <a:pt x="10869041" y="165100"/>
                  </a:lnTo>
                  <a:cubicBezTo>
                    <a:pt x="10869041" y="80899"/>
                    <a:pt x="10800461" y="12700"/>
                    <a:pt x="10715879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4868764" y="8283774"/>
            <a:ext cx="398710" cy="613496"/>
            <a:chOff x="0" y="0"/>
            <a:chExt cx="531613" cy="81799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31613" cy="817994"/>
            </a:xfrm>
            <a:custGeom>
              <a:avLst/>
              <a:gdLst/>
              <a:ahLst/>
              <a:cxnLst/>
              <a:rect r="r" b="b" t="t" l="l"/>
              <a:pathLst>
                <a:path h="817994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817994"/>
                  </a:lnTo>
                  <a:lnTo>
                    <a:pt x="0" y="817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14300"/>
              <a:ext cx="531613" cy="9322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b="true" sz="3125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427518" y="7999660"/>
            <a:ext cx="3544044" cy="537527"/>
            <a:chOff x="0" y="0"/>
            <a:chExt cx="4725392" cy="71670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Interpretability Tools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427518" y="8612684"/>
            <a:ext cx="7061447" cy="453629"/>
            <a:chOff x="0" y="0"/>
            <a:chExt cx="9415263" cy="60483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9415263" cy="604838"/>
            </a:xfrm>
            <a:custGeom>
              <a:avLst/>
              <a:gdLst/>
              <a:ahLst/>
              <a:cxnLst/>
              <a:rect r="r" b="b" t="t" l="l"/>
              <a:pathLst>
                <a:path h="604838" w="9415263">
                  <a:moveTo>
                    <a:pt x="0" y="0"/>
                  </a:moveTo>
                  <a:lnTo>
                    <a:pt x="9415263" y="0"/>
                  </a:lnTo>
                  <a:lnTo>
                    <a:pt x="941526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85725"/>
              <a:ext cx="941526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SHAP or LIME to explain model predictions clearly.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593752"/>
            <a:ext cx="7088237" cy="1432361"/>
            <a:chOff x="0" y="0"/>
            <a:chExt cx="9450983" cy="19098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909815"/>
            </a:xfrm>
            <a:custGeom>
              <a:avLst/>
              <a:gdLst/>
              <a:ahLst/>
              <a:cxnLst/>
              <a:rect r="r" b="b" t="t" l="l"/>
              <a:pathLst>
                <a:path h="1909815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909815"/>
                  </a:lnTo>
                  <a:lnTo>
                    <a:pt x="0" y="19098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50983" cy="19383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Conclusion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7" y="6238726"/>
            <a:ext cx="16303526" cy="453629"/>
            <a:chOff x="0" y="0"/>
            <a:chExt cx="21738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Successfully developed a machine learning-based system to detect credit card fraud using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Logistic Regression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7" y="6791474"/>
            <a:ext cx="16303526" cy="453629"/>
            <a:chOff x="0" y="0"/>
            <a:chExt cx="21738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Addressed the issue of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class imbalance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through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undersampling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creating a balanced and fair training set.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7" y="7344221"/>
            <a:ext cx="16303526" cy="453629"/>
            <a:chOff x="0" y="0"/>
            <a:chExt cx="21738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Achieved promising results with over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91% accuracy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on both training and test data.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2237" y="7896969"/>
            <a:ext cx="16303526" cy="453629"/>
            <a:chOff x="0" y="0"/>
            <a:chExt cx="21738035" cy="604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Built an intuitive and interactive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Streamlit web app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to allow users to test transactions in real-time.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2237" y="8449716"/>
            <a:ext cx="16303526" cy="453629"/>
            <a:chOff x="0" y="0"/>
            <a:chExt cx="21738035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model provides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quick, interpretable predictions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making it suitable for initial deployment or internal testing.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7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4494" y="4274503"/>
            <a:ext cx="61390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578400"/>
            <a:ext cx="7088237" cy="1098563"/>
            <a:chOff x="0" y="0"/>
            <a:chExt cx="9450983" cy="14647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464751"/>
            </a:xfrm>
            <a:custGeom>
              <a:avLst/>
              <a:gdLst/>
              <a:ahLst/>
              <a:cxnLst/>
              <a:rect r="r" b="b" t="t" l="l"/>
              <a:pathLst>
                <a:path h="1464751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64751"/>
                  </a:lnTo>
                  <a:lnTo>
                    <a:pt x="0" y="1464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50983" cy="1493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Problem Statement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588957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t="0" r="-6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75755" y="7448847"/>
            <a:ext cx="3544044" cy="537527"/>
            <a:chOff x="0" y="0"/>
            <a:chExt cx="4725392" cy="716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Growing Concern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5755" y="8061871"/>
            <a:ext cx="4867424" cy="907256"/>
            <a:chOff x="0" y="0"/>
            <a:chExt cx="648989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898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64898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Credit card fraud threatens digital finance security worldwide.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6426696" y="588957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t="0" r="-65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710214" y="7448847"/>
            <a:ext cx="3544044" cy="537527"/>
            <a:chOff x="0" y="0"/>
            <a:chExt cx="4725392" cy="716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Need for Speed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710214" y="8061871"/>
            <a:ext cx="4867424" cy="907256"/>
            <a:chOff x="0" y="0"/>
            <a:chExt cx="648989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898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4898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Quick, accurate fraud detection prevents costly financial losses.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1861155" y="588957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t="0" r="-65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144672" y="7448847"/>
            <a:ext cx="3544044" cy="537527"/>
            <a:chOff x="0" y="0"/>
            <a:chExt cx="4725392" cy="7167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Challenges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44672" y="8061871"/>
            <a:ext cx="4867424" cy="907256"/>
            <a:chOff x="0" y="0"/>
            <a:chExt cx="6489898" cy="12096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89898" cy="1209675"/>
            </a:xfrm>
            <a:custGeom>
              <a:avLst/>
              <a:gdLst/>
              <a:ahLst/>
              <a:cxnLst/>
              <a:rect r="r" b="b" t="t" l="l"/>
              <a:pathLst>
                <a:path h="1209675" w="6489898">
                  <a:moveTo>
                    <a:pt x="0" y="0"/>
                  </a:moveTo>
                  <a:lnTo>
                    <a:pt x="6489898" y="0"/>
                  </a:lnTo>
                  <a:lnTo>
                    <a:pt x="64898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648989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Traditional methods struggle with scale and evolving fraudulent tactics.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979937"/>
            <a:ext cx="7088237" cy="1098563"/>
            <a:chOff x="0" y="0"/>
            <a:chExt cx="9450983" cy="14647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464751"/>
            </a:xfrm>
            <a:custGeom>
              <a:avLst/>
              <a:gdLst/>
              <a:ahLst/>
              <a:cxnLst/>
              <a:rect r="r" b="b" t="t" l="l"/>
              <a:pathLst>
                <a:path h="1464751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64751"/>
                  </a:lnTo>
                  <a:lnTo>
                    <a:pt x="0" y="1464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50983" cy="1493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 Objective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286351"/>
            <a:ext cx="5254973" cy="2569517"/>
            <a:chOff x="0" y="0"/>
            <a:chExt cx="7006630" cy="34260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AFCBF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5B1D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6584156"/>
            <a:ext cx="3544044" cy="537527"/>
            <a:chOff x="0" y="0"/>
            <a:chExt cx="4725392" cy="7167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Accurate Detection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7197179"/>
            <a:ext cx="4659362" cy="1360885"/>
            <a:chOff x="0" y="0"/>
            <a:chExt cx="6212483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248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621248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Distinguish fraudulent from legitimate transactions with high precision.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16440" y="6286351"/>
            <a:ext cx="5254973" cy="2569517"/>
            <a:chOff x="0" y="0"/>
            <a:chExt cx="7006630" cy="34260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AFCBF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5B1D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4245" y="6584156"/>
            <a:ext cx="3782914" cy="537527"/>
            <a:chOff x="0" y="0"/>
            <a:chExt cx="5043885" cy="7167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43885" cy="716703"/>
            </a:xfrm>
            <a:custGeom>
              <a:avLst/>
              <a:gdLst/>
              <a:ahLst/>
              <a:cxnLst/>
              <a:rect r="r" b="b" t="t" l="l"/>
              <a:pathLst>
                <a:path h="716703" w="5043885">
                  <a:moveTo>
                    <a:pt x="0" y="0"/>
                  </a:moveTo>
                  <a:lnTo>
                    <a:pt x="5043885" y="0"/>
                  </a:lnTo>
                  <a:lnTo>
                    <a:pt x="5043885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043885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User-Friendly Interface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4245" y="7197179"/>
            <a:ext cx="4659362" cy="907256"/>
            <a:chOff x="0" y="0"/>
            <a:chExt cx="6212483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Deploy a real-time prediction system using a Streamlit web app.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45404" y="6286351"/>
            <a:ext cx="5254973" cy="2569517"/>
            <a:chOff x="0" y="0"/>
            <a:chExt cx="7006630" cy="34260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AFCBF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95B1D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343210" y="6584156"/>
            <a:ext cx="3544044" cy="537527"/>
            <a:chOff x="0" y="0"/>
            <a:chExt cx="4725392" cy="7167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Real-Time Prediction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343210" y="7197179"/>
            <a:ext cx="4659362" cy="907256"/>
            <a:chOff x="0" y="0"/>
            <a:chExt cx="6212483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Enable immediate fraud alerts for new transaction inputs.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1620142"/>
            <a:ext cx="7088237" cy="1098563"/>
            <a:chOff x="0" y="0"/>
            <a:chExt cx="9450983" cy="14647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464751"/>
            </a:xfrm>
            <a:custGeom>
              <a:avLst/>
              <a:gdLst/>
              <a:ahLst/>
              <a:cxnLst/>
              <a:rect r="r" b="b" t="t" l="l"/>
              <a:pathLst>
                <a:path h="1464751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64751"/>
                  </a:lnTo>
                  <a:lnTo>
                    <a:pt x="0" y="1464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4933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Dataset Description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214836"/>
            <a:ext cx="3544044" cy="537527"/>
            <a:chOff x="0" y="0"/>
            <a:chExt cx="4725392" cy="716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Source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3941266"/>
            <a:ext cx="7805886" cy="876963"/>
            <a:chOff x="0" y="0"/>
            <a:chExt cx="10407848" cy="11692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169284"/>
            </a:xfrm>
            <a:custGeom>
              <a:avLst/>
              <a:gdLst/>
              <a:ahLst/>
              <a:cxnLst/>
              <a:rect r="r" b="b" t="t" l="l"/>
              <a:pathLst>
                <a:path h="116928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169284"/>
                  </a:lnTo>
                  <a:lnTo>
                    <a:pt x="0" y="1169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550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>
                <a:lnSpc>
                  <a:spcPts val="3561"/>
                </a:lnSpc>
              </a:pPr>
              <a:r>
                <a:rPr lang="en-US" sz="2187" spc="-43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Dataset: creditcard.csv from Kaggle with 30 features.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4649986"/>
            <a:ext cx="7805886" cy="876884"/>
            <a:chOff x="0" y="0"/>
            <a:chExt cx="10407848" cy="11691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169179"/>
            </a:xfrm>
            <a:custGeom>
              <a:avLst/>
              <a:gdLst/>
              <a:ahLst/>
              <a:cxnLst/>
              <a:rect r="r" b="b" t="t" l="l"/>
              <a:pathLst>
                <a:path h="116917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Features: V1 to V28 (anonymized), Time, Amount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202734"/>
            <a:ext cx="7805886" cy="876884"/>
            <a:chOff x="0" y="0"/>
            <a:chExt cx="10407848" cy="11691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169179"/>
            </a:xfrm>
            <a:custGeom>
              <a:avLst/>
              <a:gdLst/>
              <a:ahLst/>
              <a:cxnLst/>
              <a:rect r="r" b="b" t="t" l="l"/>
              <a:pathLst>
                <a:path h="116917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Class: 0 = Legitimate, 1 = Fraud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5755481"/>
            <a:ext cx="7805886" cy="876884"/>
            <a:chOff x="0" y="0"/>
            <a:chExt cx="10407848" cy="11691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169179"/>
            </a:xfrm>
            <a:custGeom>
              <a:avLst/>
              <a:gdLst/>
              <a:ahLst/>
              <a:cxnLst/>
              <a:rect r="r" b="b" t="t" l="l"/>
              <a:pathLst>
                <a:path h="116917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Severe imbalance: 0.17% fraud cases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3214836"/>
            <a:ext cx="3544044" cy="537527"/>
            <a:chOff x="0" y="0"/>
            <a:chExt cx="4725392" cy="7167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Class Distribution</a:t>
              </a:r>
            </a:p>
          </p:txBody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9594577" y="3730674"/>
            <a:ext cx="7805886" cy="4049614"/>
          </a:xfrm>
          <a:custGeom>
            <a:avLst/>
            <a:gdLst/>
            <a:ahLst/>
            <a:cxnLst/>
            <a:rect r="r" b="b" t="t" l="l"/>
            <a:pathLst>
              <a:path h="4049614" w="7805886">
                <a:moveTo>
                  <a:pt x="0" y="0"/>
                </a:moveTo>
                <a:lnTo>
                  <a:pt x="7805886" y="0"/>
                </a:lnTo>
                <a:lnTo>
                  <a:pt x="7805886" y="4049614"/>
                </a:lnTo>
                <a:lnTo>
                  <a:pt x="0" y="404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" t="0" r="-47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612315" y="7973365"/>
            <a:ext cx="283518" cy="232795"/>
            <a:chOff x="0" y="0"/>
            <a:chExt cx="378023" cy="31039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8079" cy="310448"/>
            </a:xfrm>
            <a:custGeom>
              <a:avLst/>
              <a:gdLst/>
              <a:ahLst/>
              <a:cxnLst/>
              <a:rect r="r" b="b" t="t" l="l"/>
              <a:pathLst>
                <a:path h="310448" w="378079">
                  <a:moveTo>
                    <a:pt x="0" y="25027"/>
                  </a:moveTo>
                  <a:cubicBezTo>
                    <a:pt x="0" y="11158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1158"/>
                    <a:pt x="378079" y="25027"/>
                  </a:cubicBezTo>
                  <a:lnTo>
                    <a:pt x="378079" y="285412"/>
                  </a:lnTo>
                  <a:cubicBezTo>
                    <a:pt x="378079" y="299281"/>
                    <a:pt x="364490" y="310448"/>
                    <a:pt x="347599" y="310448"/>
                  </a:cubicBezTo>
                  <a:lnTo>
                    <a:pt x="30480" y="310448"/>
                  </a:lnTo>
                  <a:cubicBezTo>
                    <a:pt x="13589" y="310448"/>
                    <a:pt x="0" y="299281"/>
                    <a:pt x="0" y="285412"/>
                  </a:cubicBezTo>
                  <a:close/>
                </a:path>
              </a:pathLst>
            </a:custGeom>
            <a:solidFill>
              <a:srgbClr val="2B0A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972033" y="7856488"/>
            <a:ext cx="1449287" cy="491431"/>
            <a:chOff x="0" y="0"/>
            <a:chExt cx="1932383" cy="6552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2383" cy="655241"/>
            </a:xfrm>
            <a:custGeom>
              <a:avLst/>
              <a:gdLst/>
              <a:ahLst/>
              <a:cxnLst/>
              <a:rect r="r" b="b" t="t" l="l"/>
              <a:pathLst>
                <a:path h="655241" w="1932383">
                  <a:moveTo>
                    <a:pt x="0" y="0"/>
                  </a:moveTo>
                  <a:lnTo>
                    <a:pt x="1932383" y="0"/>
                  </a:lnTo>
                  <a:lnTo>
                    <a:pt x="1932383" y="655241"/>
                  </a:lnTo>
                  <a:lnTo>
                    <a:pt x="0" y="655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47625"/>
              <a:ext cx="1932383" cy="6076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87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Legitimate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497520" y="7973365"/>
            <a:ext cx="283518" cy="232795"/>
            <a:chOff x="0" y="0"/>
            <a:chExt cx="378023" cy="3103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78079" cy="310448"/>
            </a:xfrm>
            <a:custGeom>
              <a:avLst/>
              <a:gdLst/>
              <a:ahLst/>
              <a:cxnLst/>
              <a:rect r="r" b="b" t="t" l="l"/>
              <a:pathLst>
                <a:path h="310448" w="378079">
                  <a:moveTo>
                    <a:pt x="0" y="25027"/>
                  </a:moveTo>
                  <a:cubicBezTo>
                    <a:pt x="0" y="11158"/>
                    <a:pt x="13589" y="0"/>
                    <a:pt x="30480" y="0"/>
                  </a:cubicBezTo>
                  <a:lnTo>
                    <a:pt x="347599" y="0"/>
                  </a:lnTo>
                  <a:cubicBezTo>
                    <a:pt x="364490" y="0"/>
                    <a:pt x="378079" y="11158"/>
                    <a:pt x="378079" y="25027"/>
                  </a:cubicBezTo>
                  <a:lnTo>
                    <a:pt x="378079" y="285412"/>
                  </a:lnTo>
                  <a:cubicBezTo>
                    <a:pt x="378079" y="299281"/>
                    <a:pt x="364490" y="310448"/>
                    <a:pt x="347599" y="310448"/>
                  </a:cubicBezTo>
                  <a:lnTo>
                    <a:pt x="30480" y="310448"/>
                  </a:lnTo>
                  <a:cubicBezTo>
                    <a:pt x="13589" y="310448"/>
                    <a:pt x="0" y="299281"/>
                    <a:pt x="0" y="285412"/>
                  </a:cubicBezTo>
                  <a:close/>
                </a:path>
              </a:pathLst>
            </a:custGeom>
            <a:solidFill>
              <a:srgbClr val="DEFF0A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857238" y="7856488"/>
            <a:ext cx="1446571" cy="491431"/>
            <a:chOff x="0" y="0"/>
            <a:chExt cx="1928761" cy="65524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28761" cy="655241"/>
            </a:xfrm>
            <a:custGeom>
              <a:avLst/>
              <a:gdLst/>
              <a:ahLst/>
              <a:cxnLst/>
              <a:rect r="r" b="b" t="t" l="l"/>
              <a:pathLst>
                <a:path h="655241" w="1928761">
                  <a:moveTo>
                    <a:pt x="0" y="0"/>
                  </a:moveTo>
                  <a:lnTo>
                    <a:pt x="1928761" y="0"/>
                  </a:lnTo>
                  <a:lnTo>
                    <a:pt x="1928761" y="655241"/>
                  </a:lnTo>
                  <a:lnTo>
                    <a:pt x="0" y="6552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1928761" cy="6076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87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Fraudulent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84434" y="953170"/>
            <a:ext cx="6149131" cy="8784580"/>
          </a:xfrm>
          <a:custGeom>
            <a:avLst/>
            <a:gdLst/>
            <a:ahLst/>
            <a:cxnLst/>
            <a:rect r="r" b="b" t="t" l="l"/>
            <a:pathLst>
              <a:path h="8784580" w="6149131">
                <a:moveTo>
                  <a:pt x="0" y="0"/>
                </a:moveTo>
                <a:lnTo>
                  <a:pt x="6149132" y="0"/>
                </a:lnTo>
                <a:lnTo>
                  <a:pt x="6149132" y="8784580"/>
                </a:lnTo>
                <a:lnTo>
                  <a:pt x="0" y="878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" r="0" b="-1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7" y="2716372"/>
            <a:ext cx="7088237" cy="1310980"/>
            <a:chOff x="0" y="0"/>
            <a:chExt cx="9450983" cy="17479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747973"/>
            </a:xfrm>
            <a:custGeom>
              <a:avLst/>
              <a:gdLst/>
              <a:ahLst/>
              <a:cxnLst/>
              <a:rect r="r" b="b" t="t" l="l"/>
              <a:pathLst>
                <a:path h="1747973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747973"/>
                  </a:lnTo>
                  <a:lnTo>
                    <a:pt x="0" y="1747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450983" cy="17765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Preprocessing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239965"/>
            <a:ext cx="9445526" cy="453629"/>
            <a:chOff x="0" y="0"/>
            <a:chExt cx="12594035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Class Imbalance Handling: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4792712"/>
            <a:ext cx="9445526" cy="453629"/>
            <a:chOff x="0" y="0"/>
            <a:chExt cx="12594035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58527" indent="-252842" lvl="2">
                <a:lnSpc>
                  <a:spcPts val="3562"/>
                </a:lnSpc>
                <a:buFont typeface="Arial"/>
                <a:buChar char="⚬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</a:t>
              </a: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undersampling</a:t>
              </a: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to balance dataset.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5345460"/>
            <a:ext cx="9445526" cy="907256"/>
            <a:chOff x="0" y="0"/>
            <a:chExt cx="12594035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58527" indent="-252842" lvl="2">
                <a:lnSpc>
                  <a:spcPts val="3562"/>
                </a:lnSpc>
                <a:buFont typeface="Arial"/>
                <a:buChar char="⚬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Randomly sampled legitimate transactions to match the number of fraud cases.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6351835"/>
            <a:ext cx="9445526" cy="876884"/>
            <a:chOff x="0" y="0"/>
            <a:chExt cx="12594035" cy="11691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4035" cy="1169179"/>
            </a:xfrm>
            <a:custGeom>
              <a:avLst/>
              <a:gdLst/>
              <a:ahLst/>
              <a:cxnLst/>
              <a:rect r="r" b="b" t="t" l="l"/>
              <a:pathLst>
                <a:path h="11691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594035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 spc="-45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Split Data: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8" y="6904584"/>
            <a:ext cx="9445526" cy="876884"/>
            <a:chOff x="0" y="0"/>
            <a:chExt cx="12594035" cy="11691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94035" cy="1169179"/>
            </a:xfrm>
            <a:custGeom>
              <a:avLst/>
              <a:gdLst/>
              <a:ahLst/>
              <a:cxnLst/>
              <a:rect r="r" b="b" t="t" l="l"/>
              <a:pathLst>
                <a:path h="116917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169179"/>
                  </a:lnTo>
                  <a:lnTo>
                    <a:pt x="0" y="1169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2594035" cy="12549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</a:p>
            <a:p>
              <a:pPr algn="l" marL="758527" indent="-252842" lvl="2">
                <a:lnSpc>
                  <a:spcPts val="3562"/>
                </a:lnSpc>
                <a:buFont typeface="Arial"/>
                <a:buChar char="⚬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80% training, 20% testing with stratification.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564888"/>
            <a:ext cx="10445354" cy="2612249"/>
            <a:chOff x="0" y="0"/>
            <a:chExt cx="13927138" cy="3482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27139" cy="3482998"/>
            </a:xfrm>
            <a:custGeom>
              <a:avLst/>
              <a:gdLst/>
              <a:ahLst/>
              <a:cxnLst/>
              <a:rect r="r" b="b" t="t" l="l"/>
              <a:pathLst>
                <a:path h="3482998" w="13927139">
                  <a:moveTo>
                    <a:pt x="0" y="0"/>
                  </a:moveTo>
                  <a:lnTo>
                    <a:pt x="13927139" y="0"/>
                  </a:lnTo>
                  <a:lnTo>
                    <a:pt x="13927139" y="3482998"/>
                  </a:lnTo>
                  <a:lnTo>
                    <a:pt x="0" y="3482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3927138" cy="35115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6"/>
                </a:lnSpc>
              </a:pPr>
              <a:r>
                <a:rPr lang="en-US" b="true" sz="5562" spc="-166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Architecture &amp; Evaluation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796831"/>
            <a:ext cx="3544044" cy="537527"/>
            <a:chOff x="0" y="0"/>
            <a:chExt cx="4725392" cy="7167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Algorithm Choice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7523261"/>
            <a:ext cx="7805886" cy="453629"/>
            <a:chOff x="0" y="0"/>
            <a:chExt cx="10407848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Logistic Regression for simplicity and interpretability.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8" y="8076009"/>
            <a:ext cx="7805886" cy="453629"/>
            <a:chOff x="0" y="0"/>
            <a:chExt cx="1040784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Max iterations set to 1000 for convergence.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99401" y="6796831"/>
            <a:ext cx="3544044" cy="537527"/>
            <a:chOff x="0" y="0"/>
            <a:chExt cx="4725392" cy="716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Performance Metrics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9401" y="7523261"/>
            <a:ext cx="7805886" cy="453629"/>
            <a:chOff x="0" y="0"/>
            <a:chExt cx="10407848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Train accuracy: 91.49%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99401" y="8076009"/>
            <a:ext cx="7805886" cy="453629"/>
            <a:chOff x="0" y="0"/>
            <a:chExt cx="10407848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Test accuracy: 91.37%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761170"/>
            <a:ext cx="7088237" cy="1508224"/>
            <a:chOff x="0" y="0"/>
            <a:chExt cx="9450983" cy="20109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2010966"/>
            </a:xfrm>
            <a:custGeom>
              <a:avLst/>
              <a:gdLst/>
              <a:ahLst/>
              <a:cxnLst/>
              <a:rect r="r" b="b" t="t" l="l"/>
              <a:pathLst>
                <a:path h="2010966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2010966"/>
                  </a:lnTo>
                  <a:lnTo>
                    <a:pt x="0" y="2010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20395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Working of Model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81212" y="2014441"/>
            <a:ext cx="17195674" cy="2820024"/>
          </a:xfrm>
          <a:custGeom>
            <a:avLst/>
            <a:gdLst/>
            <a:ahLst/>
            <a:cxnLst/>
            <a:rect r="r" b="b" t="t" l="l"/>
            <a:pathLst>
              <a:path h="2820024" w="17195674">
                <a:moveTo>
                  <a:pt x="0" y="0"/>
                </a:moveTo>
                <a:lnTo>
                  <a:pt x="17195674" y="0"/>
                </a:lnTo>
                <a:lnTo>
                  <a:pt x="17195674" y="2820025"/>
                </a:lnTo>
                <a:lnTo>
                  <a:pt x="0" y="282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" t="0" r="-95" b="-69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212" y="5428336"/>
            <a:ext cx="6360563" cy="4001143"/>
          </a:xfrm>
          <a:custGeom>
            <a:avLst/>
            <a:gdLst/>
            <a:ahLst/>
            <a:cxnLst/>
            <a:rect r="r" b="b" t="t" l="l"/>
            <a:pathLst>
              <a:path h="4001143" w="6360563">
                <a:moveTo>
                  <a:pt x="0" y="0"/>
                </a:moveTo>
                <a:lnTo>
                  <a:pt x="6360564" y="0"/>
                </a:lnTo>
                <a:lnTo>
                  <a:pt x="6360564" y="4001143"/>
                </a:lnTo>
                <a:lnTo>
                  <a:pt x="0" y="400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" t="0" r="-3250" b="-8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39102" y="5428336"/>
            <a:ext cx="6120198" cy="4001143"/>
          </a:xfrm>
          <a:custGeom>
            <a:avLst/>
            <a:gdLst/>
            <a:ahLst/>
            <a:cxnLst/>
            <a:rect r="r" b="b" t="t" l="l"/>
            <a:pathLst>
              <a:path h="4001143" w="6120198">
                <a:moveTo>
                  <a:pt x="0" y="0"/>
                </a:moveTo>
                <a:lnTo>
                  <a:pt x="6120198" y="0"/>
                </a:lnTo>
                <a:lnTo>
                  <a:pt x="6120198" y="4001143"/>
                </a:lnTo>
                <a:lnTo>
                  <a:pt x="0" y="4001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3" t="0" r="-1476" b="-159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2477750" y="3557587"/>
            <a:ext cx="4762500" cy="3171825"/>
          </a:xfrm>
          <a:custGeom>
            <a:avLst/>
            <a:gdLst/>
            <a:ahLst/>
            <a:cxnLst/>
            <a:rect r="r" b="b" t="t" l="l"/>
            <a:pathLst>
              <a:path h="3171825" w="4762500">
                <a:moveTo>
                  <a:pt x="0" y="0"/>
                </a:moveTo>
                <a:lnTo>
                  <a:pt x="4762500" y="0"/>
                </a:lnTo>
                <a:lnTo>
                  <a:pt x="4762500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640016"/>
            <a:ext cx="8804076" cy="1538570"/>
            <a:chOff x="0" y="0"/>
            <a:chExt cx="11738768" cy="20514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38768" cy="2051426"/>
            </a:xfrm>
            <a:custGeom>
              <a:avLst/>
              <a:gdLst/>
              <a:ahLst/>
              <a:cxnLst/>
              <a:rect r="r" b="b" t="t" l="l"/>
              <a:pathLst>
                <a:path h="2051426" w="11738768">
                  <a:moveTo>
                    <a:pt x="0" y="0"/>
                  </a:moveTo>
                  <a:lnTo>
                    <a:pt x="11738768" y="0"/>
                  </a:lnTo>
                  <a:lnTo>
                    <a:pt x="11738768" y="2051426"/>
                  </a:lnTo>
                  <a:lnTo>
                    <a:pt x="0" y="2051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738768" cy="20800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Challenges and Limitations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3391198"/>
            <a:ext cx="3544044" cy="537527"/>
            <a:chOff x="0" y="0"/>
            <a:chExt cx="4725392" cy="716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Imbalanced Dataset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4259312"/>
            <a:ext cx="9445526" cy="453629"/>
            <a:chOff x="0" y="0"/>
            <a:chExt cx="12594035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Fraud cases less than 0.2%, affecting model training balance.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5138142"/>
            <a:ext cx="3544044" cy="537527"/>
            <a:chOff x="0" y="0"/>
            <a:chExt cx="4725392" cy="7167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716703"/>
            </a:xfrm>
            <a:custGeom>
              <a:avLst/>
              <a:gdLst/>
              <a:ahLst/>
              <a:cxnLst/>
              <a:rect r="r" b="b" t="t" l="l"/>
              <a:pathLst>
                <a:path h="71670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4725392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Information Loss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6006256"/>
            <a:ext cx="9445526" cy="453629"/>
            <a:chOff x="0" y="0"/>
            <a:chExt cx="12594035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Undersampling discards valuable legitimate data patterns.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92238" y="6885086"/>
            <a:ext cx="4171566" cy="537527"/>
            <a:chOff x="0" y="0"/>
            <a:chExt cx="5562089" cy="7167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62088" cy="716703"/>
            </a:xfrm>
            <a:custGeom>
              <a:avLst/>
              <a:gdLst/>
              <a:ahLst/>
              <a:cxnLst/>
              <a:rect r="r" b="b" t="t" l="l"/>
              <a:pathLst>
                <a:path h="716703" w="5562088">
                  <a:moveTo>
                    <a:pt x="0" y="0"/>
                  </a:moveTo>
                  <a:lnTo>
                    <a:pt x="5562088" y="0"/>
                  </a:lnTo>
                  <a:lnTo>
                    <a:pt x="5562088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562089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Feature Interpretability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8" y="7753201"/>
            <a:ext cx="9445526" cy="453629"/>
            <a:chOff x="0" y="0"/>
            <a:chExt cx="12594035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Anonymized features limit understanding of model decisions.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028700"/>
            <a:ext cx="9445526" cy="2154201"/>
            <a:chOff x="0" y="0"/>
            <a:chExt cx="12594035" cy="28722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872268"/>
            </a:xfrm>
            <a:custGeom>
              <a:avLst/>
              <a:gdLst/>
              <a:ahLst/>
              <a:cxnLst/>
              <a:rect r="r" b="b" t="t" l="l"/>
              <a:pathLst>
                <a:path h="287226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872268"/>
                  </a:lnTo>
                  <a:lnTo>
                    <a:pt x="0" y="28722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9008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b="true" sz="5562" spc="-16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Real-World Applications and Impact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3454748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84474" y="3405188"/>
            <a:ext cx="3789461" cy="537527"/>
            <a:chOff x="0" y="0"/>
            <a:chExt cx="5052615" cy="716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2615" cy="716703"/>
            </a:xfrm>
            <a:custGeom>
              <a:avLst/>
              <a:gdLst/>
              <a:ahLst/>
              <a:cxnLst/>
              <a:rect r="r" b="b" t="t" l="l"/>
              <a:pathLst>
                <a:path h="716703" w="5052615">
                  <a:moveTo>
                    <a:pt x="0" y="0"/>
                  </a:moveTo>
                  <a:lnTo>
                    <a:pt x="5052615" y="0"/>
                  </a:lnTo>
                  <a:lnTo>
                    <a:pt x="5052615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052615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Credit Card Companies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4474" y="4018210"/>
            <a:ext cx="8453289" cy="453629"/>
            <a:chOff x="0" y="0"/>
            <a:chExt cx="1127105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Prevent fraud and manage risk efficiently.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2238" y="537195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984474" y="5322391"/>
            <a:ext cx="3758804" cy="537527"/>
            <a:chOff x="0" y="0"/>
            <a:chExt cx="5011738" cy="716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11738" cy="716703"/>
            </a:xfrm>
            <a:custGeom>
              <a:avLst/>
              <a:gdLst/>
              <a:ahLst/>
              <a:cxnLst/>
              <a:rect r="r" b="b" t="t" l="l"/>
              <a:pathLst>
                <a:path h="716703" w="5011738">
                  <a:moveTo>
                    <a:pt x="0" y="0"/>
                  </a:moveTo>
                  <a:lnTo>
                    <a:pt x="5011738" y="0"/>
                  </a:lnTo>
                  <a:lnTo>
                    <a:pt x="5011738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5011738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E-commerce Platforms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84474" y="5935415"/>
            <a:ext cx="8453289" cy="453629"/>
            <a:chOff x="0" y="0"/>
            <a:chExt cx="11271052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Secure online transactions from fraudulent attempts.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2238" y="7289155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984474" y="7239595"/>
            <a:ext cx="4747766" cy="537527"/>
            <a:chOff x="0" y="0"/>
            <a:chExt cx="6330355" cy="7167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30355" cy="716703"/>
            </a:xfrm>
            <a:custGeom>
              <a:avLst/>
              <a:gdLst/>
              <a:ahLst/>
              <a:cxnLst/>
              <a:rect r="r" b="b" t="t" l="l"/>
              <a:pathLst>
                <a:path h="716703" w="6330355">
                  <a:moveTo>
                    <a:pt x="0" y="0"/>
                  </a:moveTo>
                  <a:lnTo>
                    <a:pt x="6330355" y="0"/>
                  </a:lnTo>
                  <a:lnTo>
                    <a:pt x="6330355" y="716703"/>
                  </a:lnTo>
                  <a:lnTo>
                    <a:pt x="0" y="716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6330355" cy="726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b="true" sz="2750" spc="-83">
                  <a:solidFill>
                    <a:srgbClr val="E5E0D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Banks &amp; Financial Institutions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84474" y="7852619"/>
            <a:ext cx="8453289" cy="453629"/>
            <a:chOff x="0" y="0"/>
            <a:chExt cx="11271052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127105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E5E0D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Protect customer accounts and assets.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DAGldK1FZXk</dc:identifier>
  <dcterms:modified xsi:type="dcterms:W3CDTF">2011-08-01T06:04:30Z</dcterms:modified>
  <cp:revision>1</cp:revision>
  <dc:title>Credit_Card_ppt</dc:title>
</cp:coreProperties>
</file>